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7" r:id="rId2"/>
    <p:sldId id="278" r:id="rId3"/>
    <p:sldId id="276" r:id="rId4"/>
    <p:sldId id="273" r:id="rId5"/>
    <p:sldId id="274" r:id="rId6"/>
    <p:sldId id="27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8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E2C78E-A040-45B4-ABB6-A0CA2FB6418B}" type="datetimeFigureOut">
              <a:rPr lang="en-AU" smtClean="0"/>
              <a:t>17/04/17</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A891ED-8197-45DC-9D59-74C1D98421CD}" type="slidenum">
              <a:rPr lang="en-AU" smtClean="0"/>
              <a:t>‹#›</a:t>
            </a:fld>
            <a:endParaRPr lang="en-AU"/>
          </a:p>
        </p:txBody>
      </p:sp>
    </p:spTree>
    <p:extLst>
      <p:ext uri="{BB962C8B-B14F-4D97-AF65-F5344CB8AC3E}">
        <p14:creationId xmlns:p14="http://schemas.microsoft.com/office/powerpoint/2010/main" val="198974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4AD21A2-A0F4-4D2C-94EA-578D3EF5543B}" type="slidenum">
              <a:rPr lang="en-AU" smtClean="0"/>
              <a:t>1</a:t>
            </a:fld>
            <a:endParaRPr lang="en-AU"/>
          </a:p>
        </p:txBody>
      </p:sp>
    </p:spTree>
    <p:extLst>
      <p:ext uri="{BB962C8B-B14F-4D97-AF65-F5344CB8AC3E}">
        <p14:creationId xmlns:p14="http://schemas.microsoft.com/office/powerpoint/2010/main" val="2186718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4AD21A2-A0F4-4D2C-94EA-578D3EF5543B}" type="slidenum">
              <a:rPr lang="en-AU" smtClean="0"/>
              <a:t>5</a:t>
            </a:fld>
            <a:endParaRPr lang="en-AU"/>
          </a:p>
        </p:txBody>
      </p:sp>
    </p:spTree>
    <p:extLst>
      <p:ext uri="{BB962C8B-B14F-4D97-AF65-F5344CB8AC3E}">
        <p14:creationId xmlns:p14="http://schemas.microsoft.com/office/powerpoint/2010/main" val="2186718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4AD21A2-A0F4-4D2C-94EA-578D3EF5543B}" type="slidenum">
              <a:rPr lang="en-AU" smtClean="0"/>
              <a:t>6</a:t>
            </a:fld>
            <a:endParaRPr lang="en-AU"/>
          </a:p>
        </p:txBody>
      </p:sp>
    </p:spTree>
    <p:extLst>
      <p:ext uri="{BB962C8B-B14F-4D97-AF65-F5344CB8AC3E}">
        <p14:creationId xmlns:p14="http://schemas.microsoft.com/office/powerpoint/2010/main" val="2734315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AU"/>
          </a:p>
        </p:txBody>
      </p:sp>
      <p:sp>
        <p:nvSpPr>
          <p:cNvPr id="4" name="Date Placeholder 3"/>
          <p:cNvSpPr>
            <a:spLocks noGrp="1"/>
          </p:cNvSpPr>
          <p:nvPr>
            <p:ph type="dt" sz="half" idx="10"/>
          </p:nvPr>
        </p:nvSpPr>
        <p:spPr/>
        <p:txBody>
          <a:bodyPr/>
          <a:lstStyle/>
          <a:p>
            <a:fld id="{D08A6531-5C12-472D-A3F2-2A751A8A88CE}" type="datetimeFigureOut">
              <a:rPr lang="en-AU" smtClean="0"/>
              <a:t>17/04/17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4DBBE8F-8663-4CEE-9822-023A6E59DFFE}"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AU"/>
          </a:p>
        </p:txBody>
      </p:sp>
      <p:sp>
        <p:nvSpPr>
          <p:cNvPr id="4" name="Date Placeholder 3"/>
          <p:cNvSpPr>
            <a:spLocks noGrp="1"/>
          </p:cNvSpPr>
          <p:nvPr>
            <p:ph type="dt" sz="half" idx="10"/>
          </p:nvPr>
        </p:nvSpPr>
        <p:spPr/>
        <p:txBody>
          <a:bodyPr/>
          <a:lstStyle/>
          <a:p>
            <a:fld id="{D08A6531-5C12-472D-A3F2-2A751A8A88CE}" type="datetimeFigureOut">
              <a:rPr lang="en-AU" smtClean="0"/>
              <a:t>17/04/17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4DBBE8F-8663-4CEE-9822-023A6E59DFFE}"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AU"/>
          </a:p>
        </p:txBody>
      </p:sp>
      <p:sp>
        <p:nvSpPr>
          <p:cNvPr id="4" name="Date Placeholder 3"/>
          <p:cNvSpPr>
            <a:spLocks noGrp="1"/>
          </p:cNvSpPr>
          <p:nvPr>
            <p:ph type="dt" sz="half" idx="10"/>
          </p:nvPr>
        </p:nvSpPr>
        <p:spPr/>
        <p:txBody>
          <a:bodyPr/>
          <a:lstStyle/>
          <a:p>
            <a:fld id="{D08A6531-5C12-472D-A3F2-2A751A8A88CE}" type="datetimeFigureOut">
              <a:rPr lang="en-AU" smtClean="0"/>
              <a:t>17/04/17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4DBBE8F-8663-4CEE-9822-023A6E59DFFE}"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AU"/>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AU"/>
          </a:p>
        </p:txBody>
      </p:sp>
      <p:sp>
        <p:nvSpPr>
          <p:cNvPr id="4" name="Date Placeholder 3"/>
          <p:cNvSpPr>
            <a:spLocks noGrp="1"/>
          </p:cNvSpPr>
          <p:nvPr>
            <p:ph type="dt" sz="half" idx="10"/>
          </p:nvPr>
        </p:nvSpPr>
        <p:spPr/>
        <p:txBody>
          <a:bodyPr/>
          <a:lstStyle/>
          <a:p>
            <a:fld id="{D08A6531-5C12-472D-A3F2-2A751A8A88CE}" type="datetimeFigureOut">
              <a:rPr lang="en-AU" smtClean="0"/>
              <a:t>17/04/17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4DBBE8F-8663-4CEE-9822-023A6E59DFFE}"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D08A6531-5C12-472D-A3F2-2A751A8A88CE}" type="datetimeFigureOut">
              <a:rPr lang="en-AU" smtClean="0"/>
              <a:t>17/04/17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4DBBE8F-8663-4CEE-9822-023A6E59DFFE}"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AU"/>
          </a:p>
        </p:txBody>
      </p:sp>
      <p:sp>
        <p:nvSpPr>
          <p:cNvPr id="5" name="Date Placeholder 4"/>
          <p:cNvSpPr>
            <a:spLocks noGrp="1"/>
          </p:cNvSpPr>
          <p:nvPr>
            <p:ph type="dt" sz="half" idx="10"/>
          </p:nvPr>
        </p:nvSpPr>
        <p:spPr/>
        <p:txBody>
          <a:bodyPr/>
          <a:lstStyle/>
          <a:p>
            <a:fld id="{D08A6531-5C12-472D-A3F2-2A751A8A88CE}" type="datetimeFigureOut">
              <a:rPr lang="en-AU" smtClean="0"/>
              <a:t>17/04/17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4DBBE8F-8663-4CEE-9822-023A6E59DFFE}"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AU"/>
          </a:p>
        </p:txBody>
      </p:sp>
      <p:sp>
        <p:nvSpPr>
          <p:cNvPr id="7" name="Date Placeholder 6"/>
          <p:cNvSpPr>
            <a:spLocks noGrp="1"/>
          </p:cNvSpPr>
          <p:nvPr>
            <p:ph type="dt" sz="half" idx="10"/>
          </p:nvPr>
        </p:nvSpPr>
        <p:spPr/>
        <p:txBody>
          <a:bodyPr/>
          <a:lstStyle/>
          <a:p>
            <a:fld id="{D08A6531-5C12-472D-A3F2-2A751A8A88CE}" type="datetimeFigureOut">
              <a:rPr lang="en-AU" smtClean="0"/>
              <a:t>17/04/17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4DBBE8F-8663-4CEE-9822-023A6E59DFFE}"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AU"/>
          </a:p>
        </p:txBody>
      </p:sp>
      <p:sp>
        <p:nvSpPr>
          <p:cNvPr id="3" name="Date Placeholder 2"/>
          <p:cNvSpPr>
            <a:spLocks noGrp="1"/>
          </p:cNvSpPr>
          <p:nvPr>
            <p:ph type="dt" sz="half" idx="10"/>
          </p:nvPr>
        </p:nvSpPr>
        <p:spPr/>
        <p:txBody>
          <a:bodyPr/>
          <a:lstStyle/>
          <a:p>
            <a:fld id="{D08A6531-5C12-472D-A3F2-2A751A8A88CE}" type="datetimeFigureOut">
              <a:rPr lang="en-AU" smtClean="0"/>
              <a:t>17/04/17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4DBBE8F-8663-4CEE-9822-023A6E59DFFE}"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A6531-5C12-472D-A3F2-2A751A8A88CE}" type="datetimeFigureOut">
              <a:rPr lang="en-AU" smtClean="0"/>
              <a:t>17/04/17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4DBBE8F-8663-4CEE-9822-023A6E59DFFE}"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08A6531-5C12-472D-A3F2-2A751A8A88CE}" type="datetimeFigureOut">
              <a:rPr lang="en-AU" smtClean="0"/>
              <a:t>17/04/17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4DBBE8F-8663-4CEE-9822-023A6E59DFFE}"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08A6531-5C12-472D-A3F2-2A751A8A88CE}" type="datetimeFigureOut">
              <a:rPr lang="en-AU" smtClean="0"/>
              <a:t>17/04/17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4DBBE8F-8663-4CEE-9822-023A6E59DFFE}"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8A6531-5C12-472D-A3F2-2A751A8A88CE}" type="datetimeFigureOut">
              <a:rPr lang="en-AU" smtClean="0"/>
              <a:t>17/04/17</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DBBE8F-8663-4CEE-9822-023A6E59DFFE}"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6.jpeg"/><Relationship Id="rId5"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79712" y="1268760"/>
            <a:ext cx="5688632" cy="4104456"/>
          </a:xfrm>
          <a:prstGeom prst="rect">
            <a:avLst/>
          </a:prstGeom>
        </p:spPr>
      </p:pic>
      <p:sp>
        <p:nvSpPr>
          <p:cNvPr id="7" name="Title 1"/>
          <p:cNvSpPr>
            <a:spLocks noGrp="1"/>
          </p:cNvSpPr>
          <p:nvPr>
            <p:ph type="title"/>
          </p:nvPr>
        </p:nvSpPr>
        <p:spPr>
          <a:xfrm>
            <a:off x="218940" y="-174"/>
            <a:ext cx="8839200" cy="1143000"/>
          </a:xfrm>
        </p:spPr>
        <p:txBody>
          <a:bodyPr>
            <a:noAutofit/>
          </a:bodyPr>
          <a:lstStyle/>
          <a:p>
            <a:r>
              <a:rPr lang="en-AU" sz="3200" dirty="0" smtClean="0">
                <a:solidFill>
                  <a:schemeClr val="tx2"/>
                </a:solidFill>
              </a:rPr>
              <a:t>Paediatric Knee MRI </a:t>
            </a:r>
            <a:endParaRPr lang="en-AU" sz="3200" dirty="0">
              <a:solidFill>
                <a:schemeClr val="tx2"/>
              </a:solidFill>
            </a:endParaRPr>
          </a:p>
        </p:txBody>
      </p:sp>
      <p:sp>
        <p:nvSpPr>
          <p:cNvPr id="12" name="Down Arrow 5"/>
          <p:cNvSpPr/>
          <p:nvPr/>
        </p:nvSpPr>
        <p:spPr>
          <a:xfrm rot="17515463">
            <a:off x="2879546" y="2387470"/>
            <a:ext cx="228600" cy="381000"/>
          </a:xfrm>
          <a:prstGeom prst="downArrow">
            <a:avLst/>
          </a:prstGeom>
          <a:solidFill>
            <a:srgbClr val="FF0000"/>
          </a:solidFill>
          <a:ln>
            <a:noFill/>
          </a:ln>
          <a:scene3d>
            <a:camera prst="orthographicFront">
              <a:rot lat="0" lon="0" rev="39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091507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850106"/>
          </a:xfrm>
        </p:spPr>
        <p:txBody>
          <a:bodyPr>
            <a:noAutofit/>
          </a:bodyPr>
          <a:lstStyle/>
          <a:p>
            <a:r>
              <a:rPr lang="en-AU" sz="2800" dirty="0">
                <a:solidFill>
                  <a:schemeClr val="tx2"/>
                </a:solidFill>
              </a:rPr>
              <a:t>Indications for GP referred Medicare </a:t>
            </a:r>
            <a:r>
              <a:rPr lang="en-AU" sz="2800" dirty="0" err="1">
                <a:solidFill>
                  <a:schemeClr val="tx2"/>
                </a:solidFill>
              </a:rPr>
              <a:t>Rebatable</a:t>
            </a:r>
            <a:r>
              <a:rPr lang="en-AU" sz="2800" dirty="0">
                <a:solidFill>
                  <a:schemeClr val="tx2"/>
                </a:solidFill>
              </a:rPr>
              <a:t> MRI knee studies in children under 16 years of age</a:t>
            </a:r>
          </a:p>
        </p:txBody>
      </p:sp>
      <p:sp>
        <p:nvSpPr>
          <p:cNvPr id="3" name="Content Placeholder 2"/>
          <p:cNvSpPr txBox="1">
            <a:spLocks/>
          </p:cNvSpPr>
          <p:nvPr/>
        </p:nvSpPr>
        <p:spPr>
          <a:xfrm>
            <a:off x="457200" y="1539862"/>
            <a:ext cx="8311952" cy="3113274"/>
          </a:xfrm>
          <a:prstGeom prst="rect">
            <a:avLst/>
          </a:prstGeom>
          <a:ln>
            <a:solidFill>
              <a:schemeClr val="bg1"/>
            </a:solidFill>
          </a:ln>
        </p:spPr>
        <p:txBody>
          <a:bodyPr>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AU" sz="2400" dirty="0">
                <a:solidFill>
                  <a:schemeClr val="bg1"/>
                </a:solidFill>
              </a:rPr>
              <a:t>Following radiographic examination:</a:t>
            </a:r>
          </a:p>
          <a:p>
            <a:r>
              <a:rPr lang="en-AU" sz="2400" dirty="0">
                <a:solidFill>
                  <a:schemeClr val="bg1"/>
                </a:solidFill>
              </a:rPr>
              <a:t> for internal joint derangement</a:t>
            </a:r>
          </a:p>
          <a:p>
            <a:pPr marL="0" indent="0">
              <a:buNone/>
            </a:pPr>
            <a:endParaRPr lang="en-AU" sz="2400" dirty="0">
              <a:solidFill>
                <a:schemeClr val="bg1"/>
              </a:solidFill>
            </a:endParaRPr>
          </a:p>
          <a:p>
            <a:pPr marL="0" indent="0">
              <a:buNone/>
            </a:pPr>
            <a:r>
              <a:rPr lang="en-AU" sz="2400" dirty="0">
                <a:solidFill>
                  <a:schemeClr val="bg1"/>
                </a:solidFill>
              </a:rPr>
              <a:t>Differs from adult rebate criteria</a:t>
            </a:r>
            <a:r>
              <a:rPr lang="en-AU" sz="2400" dirty="0" smtClean="0">
                <a:solidFill>
                  <a:schemeClr val="bg1"/>
                </a:solidFill>
              </a:rPr>
              <a:t>:</a:t>
            </a:r>
          </a:p>
          <a:p>
            <a:pPr marL="0" indent="0">
              <a:buNone/>
            </a:pPr>
            <a:endParaRPr lang="en-AU" sz="2400" dirty="0">
              <a:solidFill>
                <a:schemeClr val="bg1"/>
              </a:solidFill>
            </a:endParaRPr>
          </a:p>
          <a:p>
            <a:r>
              <a:rPr lang="en-AU" sz="2400" dirty="0">
                <a:solidFill>
                  <a:schemeClr val="bg1"/>
                </a:solidFill>
              </a:rPr>
              <a:t>C</a:t>
            </a:r>
            <a:r>
              <a:rPr lang="en-AU" sz="2400" dirty="0" smtClean="0">
                <a:solidFill>
                  <a:schemeClr val="bg1"/>
                </a:solidFill>
              </a:rPr>
              <a:t>ruciate </a:t>
            </a:r>
            <a:r>
              <a:rPr lang="en-AU" sz="2400" dirty="0">
                <a:solidFill>
                  <a:schemeClr val="bg1"/>
                </a:solidFill>
              </a:rPr>
              <a:t>ligament, meniscal or articular surface injury such as acute fractures or osteochondritis </a:t>
            </a:r>
            <a:r>
              <a:rPr lang="en-AU" sz="2400" dirty="0" err="1">
                <a:solidFill>
                  <a:schemeClr val="bg1"/>
                </a:solidFill>
              </a:rPr>
              <a:t>dissecans</a:t>
            </a:r>
            <a:endParaRPr lang="en-US" sz="2400" dirty="0">
              <a:solidFill>
                <a:schemeClr val="bg1"/>
              </a:solidFill>
            </a:endParaRPr>
          </a:p>
          <a:p>
            <a:r>
              <a:rPr lang="en-US" sz="2400" dirty="0">
                <a:solidFill>
                  <a:schemeClr val="bg1"/>
                </a:solidFill>
              </a:rPr>
              <a:t>may be acute or chronic (therefore covers conditions such as osteochondritis </a:t>
            </a:r>
            <a:r>
              <a:rPr lang="en-US" sz="2400" dirty="0" err="1">
                <a:solidFill>
                  <a:schemeClr val="bg1"/>
                </a:solidFill>
              </a:rPr>
              <a:t>dissecans</a:t>
            </a:r>
            <a:r>
              <a:rPr lang="en-US" sz="2400" dirty="0">
                <a:solidFill>
                  <a:schemeClr val="bg1"/>
                </a:solidFill>
              </a:rPr>
              <a:t>) unlike the adult knee rebate that must be for acute injury</a:t>
            </a:r>
            <a:endParaRPr lang="en-AU" sz="2400" dirty="0">
              <a:solidFill>
                <a:schemeClr val="bg1"/>
              </a:solidFill>
            </a:endParaRPr>
          </a:p>
        </p:txBody>
      </p:sp>
    </p:spTree>
    <p:extLst>
      <p:ext uri="{BB962C8B-B14F-4D97-AF65-F5344CB8AC3E}">
        <p14:creationId xmlns:p14="http://schemas.microsoft.com/office/powerpoint/2010/main" val="1448234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908720"/>
            <a:ext cx="8229600" cy="4525963"/>
          </a:xfrm>
        </p:spPr>
        <p:txBody>
          <a:bodyPr>
            <a:normAutofit fontScale="70000" lnSpcReduction="20000"/>
          </a:bodyPr>
          <a:lstStyle/>
          <a:p>
            <a:pPr marL="0" indent="0">
              <a:buNone/>
            </a:pPr>
            <a:endParaRPr lang="en-AU" dirty="0">
              <a:solidFill>
                <a:schemeClr val="bg1"/>
              </a:solidFill>
            </a:endParaRPr>
          </a:p>
          <a:p>
            <a:pPr marL="0" indent="0">
              <a:buNone/>
            </a:pPr>
            <a:r>
              <a:rPr lang="en-AU" dirty="0">
                <a:solidFill>
                  <a:schemeClr val="bg1"/>
                </a:solidFill>
              </a:rPr>
              <a:t>Acute trauma</a:t>
            </a:r>
          </a:p>
          <a:p>
            <a:r>
              <a:rPr lang="en-AU" dirty="0">
                <a:solidFill>
                  <a:schemeClr val="bg1"/>
                </a:solidFill>
              </a:rPr>
              <a:t>Patellar dislocation</a:t>
            </a:r>
          </a:p>
          <a:p>
            <a:r>
              <a:rPr lang="en-AU" dirty="0">
                <a:solidFill>
                  <a:schemeClr val="bg1"/>
                </a:solidFill>
              </a:rPr>
              <a:t>Cruciate ligament tears</a:t>
            </a:r>
          </a:p>
          <a:p>
            <a:r>
              <a:rPr lang="en-AU" dirty="0">
                <a:solidFill>
                  <a:schemeClr val="bg1"/>
                </a:solidFill>
              </a:rPr>
              <a:t>Meniscal tears</a:t>
            </a:r>
          </a:p>
          <a:p>
            <a:r>
              <a:rPr lang="en-AU" dirty="0">
                <a:solidFill>
                  <a:schemeClr val="bg1"/>
                </a:solidFill>
              </a:rPr>
              <a:t>Avulsion injuries (</a:t>
            </a:r>
            <a:r>
              <a:rPr lang="en-AU" dirty="0" err="1">
                <a:solidFill>
                  <a:schemeClr val="bg1"/>
                </a:solidFill>
              </a:rPr>
              <a:t>e.g</a:t>
            </a:r>
            <a:r>
              <a:rPr lang="en-AU" dirty="0">
                <a:solidFill>
                  <a:schemeClr val="bg1"/>
                </a:solidFill>
              </a:rPr>
              <a:t>, tibial spine)</a:t>
            </a:r>
          </a:p>
          <a:p>
            <a:r>
              <a:rPr lang="en-AU" dirty="0" err="1">
                <a:solidFill>
                  <a:schemeClr val="bg1"/>
                </a:solidFill>
              </a:rPr>
              <a:t>Physeal</a:t>
            </a:r>
            <a:r>
              <a:rPr lang="en-AU" dirty="0">
                <a:solidFill>
                  <a:schemeClr val="bg1"/>
                </a:solidFill>
              </a:rPr>
              <a:t> (Salter Harris fractures)</a:t>
            </a:r>
          </a:p>
          <a:p>
            <a:r>
              <a:rPr lang="en-AU" dirty="0">
                <a:solidFill>
                  <a:schemeClr val="bg1"/>
                </a:solidFill>
              </a:rPr>
              <a:t>Osteochondral fracture</a:t>
            </a:r>
          </a:p>
          <a:p>
            <a:endParaRPr lang="en-AU" dirty="0">
              <a:solidFill>
                <a:schemeClr val="bg1"/>
              </a:solidFill>
            </a:endParaRPr>
          </a:p>
          <a:p>
            <a:pPr marL="0" indent="0">
              <a:buNone/>
            </a:pPr>
            <a:r>
              <a:rPr lang="en-AU" dirty="0">
                <a:solidFill>
                  <a:schemeClr val="bg1"/>
                </a:solidFill>
              </a:rPr>
              <a:t>Nonacute/overuse (repetitive microtrauma)</a:t>
            </a:r>
          </a:p>
          <a:p>
            <a:r>
              <a:rPr lang="en-AU" dirty="0">
                <a:solidFill>
                  <a:schemeClr val="bg1"/>
                </a:solidFill>
              </a:rPr>
              <a:t>Osteochondritis </a:t>
            </a:r>
            <a:r>
              <a:rPr lang="en-AU" dirty="0" err="1">
                <a:solidFill>
                  <a:schemeClr val="bg1"/>
                </a:solidFill>
              </a:rPr>
              <a:t>dissecans</a:t>
            </a:r>
            <a:endParaRPr lang="en-AU" dirty="0">
              <a:solidFill>
                <a:schemeClr val="bg1"/>
              </a:solidFill>
            </a:endParaRPr>
          </a:p>
          <a:p>
            <a:r>
              <a:rPr lang="en-AU" dirty="0">
                <a:solidFill>
                  <a:schemeClr val="bg1"/>
                </a:solidFill>
              </a:rPr>
              <a:t>Apophysitis (e.g., Osgood-</a:t>
            </a:r>
            <a:r>
              <a:rPr lang="en-AU" dirty="0" err="1">
                <a:solidFill>
                  <a:schemeClr val="bg1"/>
                </a:solidFill>
              </a:rPr>
              <a:t>Schlatter’s</a:t>
            </a:r>
            <a:r>
              <a:rPr lang="en-AU" dirty="0">
                <a:solidFill>
                  <a:schemeClr val="bg1"/>
                </a:solidFill>
              </a:rPr>
              <a:t>, Sinding-Larsen-</a:t>
            </a:r>
            <a:r>
              <a:rPr lang="en-AU" dirty="0" err="1">
                <a:solidFill>
                  <a:schemeClr val="bg1"/>
                </a:solidFill>
              </a:rPr>
              <a:t>Johannson</a:t>
            </a:r>
            <a:r>
              <a:rPr lang="en-AU" dirty="0">
                <a:solidFill>
                  <a:schemeClr val="bg1"/>
                </a:solidFill>
              </a:rPr>
              <a:t>)</a:t>
            </a:r>
          </a:p>
          <a:p>
            <a:r>
              <a:rPr lang="en-AU" dirty="0">
                <a:solidFill>
                  <a:schemeClr val="bg1"/>
                </a:solidFill>
              </a:rPr>
              <a:t>Stress fractures</a:t>
            </a:r>
          </a:p>
          <a:p>
            <a:endParaRPr lang="en-AU" dirty="0">
              <a:solidFill>
                <a:schemeClr val="bg1"/>
              </a:solidFill>
            </a:endParaRPr>
          </a:p>
          <a:p>
            <a:pPr marL="0" indent="0">
              <a:buNone/>
            </a:pPr>
            <a:endParaRPr lang="en-AU" dirty="0">
              <a:solidFill>
                <a:schemeClr val="bg1"/>
              </a:solidFill>
            </a:endParaRPr>
          </a:p>
          <a:p>
            <a:endParaRPr lang="en-AU" dirty="0">
              <a:solidFill>
                <a:schemeClr val="bg1"/>
              </a:solidFill>
            </a:endParaRPr>
          </a:p>
        </p:txBody>
      </p:sp>
      <p:sp>
        <p:nvSpPr>
          <p:cNvPr id="7" name="Title 1"/>
          <p:cNvSpPr>
            <a:spLocks noGrp="1"/>
          </p:cNvSpPr>
          <p:nvPr>
            <p:ph type="title"/>
          </p:nvPr>
        </p:nvSpPr>
        <p:spPr>
          <a:xfrm>
            <a:off x="539552" y="116632"/>
            <a:ext cx="8229600" cy="850106"/>
          </a:xfrm>
        </p:spPr>
        <p:txBody>
          <a:bodyPr>
            <a:noAutofit/>
          </a:bodyPr>
          <a:lstStyle/>
          <a:p>
            <a:r>
              <a:rPr lang="en-AU" sz="2800" dirty="0">
                <a:solidFill>
                  <a:schemeClr val="tx2"/>
                </a:solidFill>
              </a:rPr>
              <a:t>Traumatic &amp; overuse causes of knee pain in children</a:t>
            </a:r>
          </a:p>
        </p:txBody>
      </p:sp>
    </p:spTree>
    <p:extLst>
      <p:ext uri="{BB962C8B-B14F-4D97-AF65-F5344CB8AC3E}">
        <p14:creationId xmlns:p14="http://schemas.microsoft.com/office/powerpoint/2010/main" val="3837339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70165" y="4817"/>
            <a:ext cx="8839200" cy="1154392"/>
          </a:xfrm>
        </p:spPr>
        <p:txBody>
          <a:bodyPr>
            <a:normAutofit/>
          </a:bodyPr>
          <a:lstStyle/>
          <a:p>
            <a:r>
              <a:rPr lang="en-AU" dirty="0">
                <a:solidFill>
                  <a:schemeClr val="tx2"/>
                </a:solidFill>
              </a:rPr>
              <a:t>Salter Harris III fracture  + ACL tear</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2493" y="1268760"/>
            <a:ext cx="2986997" cy="2986997"/>
          </a:xfrm>
          <a:prstGeom prst="rect">
            <a:avLst/>
          </a:prstGeom>
        </p:spPr>
      </p:pic>
      <p:sp>
        <p:nvSpPr>
          <p:cNvPr id="8" name="TextBox 7"/>
          <p:cNvSpPr txBox="1"/>
          <p:nvPr/>
        </p:nvSpPr>
        <p:spPr>
          <a:xfrm>
            <a:off x="5311258" y="6391747"/>
            <a:ext cx="2765942" cy="369332"/>
          </a:xfrm>
          <a:prstGeom prst="rect">
            <a:avLst/>
          </a:prstGeom>
          <a:noFill/>
        </p:spPr>
        <p:txBody>
          <a:bodyPr wrap="square" rtlCol="0">
            <a:spAutoFit/>
          </a:bodyPr>
          <a:lstStyle/>
          <a:p>
            <a:r>
              <a:rPr lang="en-AU" dirty="0"/>
              <a:t>PERIOSTEAL STRIPPING</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85024" y="1268760"/>
            <a:ext cx="3193645" cy="298699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496" y="1268759"/>
            <a:ext cx="2986997" cy="2986997"/>
          </a:xfrm>
          <a:prstGeom prst="rect">
            <a:avLst/>
          </a:prstGeom>
        </p:spPr>
      </p:pic>
      <p:sp>
        <p:nvSpPr>
          <p:cNvPr id="10" name="Down Arrow 5"/>
          <p:cNvSpPr/>
          <p:nvPr/>
        </p:nvSpPr>
        <p:spPr>
          <a:xfrm rot="17515463">
            <a:off x="1207528" y="2551568"/>
            <a:ext cx="228600" cy="381000"/>
          </a:xfrm>
          <a:prstGeom prst="downArrow">
            <a:avLst/>
          </a:prstGeom>
          <a:solidFill>
            <a:srgbClr val="FF0000"/>
          </a:solidFill>
          <a:ln>
            <a:noFill/>
          </a:ln>
          <a:scene3d>
            <a:camera prst="orthographicFront">
              <a:rot lat="0" lon="0" rev="39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Down Arrow 5"/>
          <p:cNvSpPr/>
          <p:nvPr/>
        </p:nvSpPr>
        <p:spPr>
          <a:xfrm rot="17515463">
            <a:off x="4133419" y="2578828"/>
            <a:ext cx="228600" cy="381000"/>
          </a:xfrm>
          <a:prstGeom prst="downArrow">
            <a:avLst/>
          </a:prstGeom>
          <a:solidFill>
            <a:srgbClr val="FF0000"/>
          </a:solidFill>
          <a:ln>
            <a:noFill/>
          </a:ln>
          <a:scene3d>
            <a:camera prst="orthographicFront">
              <a:rot lat="0" lon="0" rev="39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Down Arrow 5"/>
          <p:cNvSpPr/>
          <p:nvPr/>
        </p:nvSpPr>
        <p:spPr>
          <a:xfrm rot="1902669">
            <a:off x="4739707" y="1814565"/>
            <a:ext cx="228600" cy="381000"/>
          </a:xfrm>
          <a:prstGeom prst="downArrow">
            <a:avLst/>
          </a:prstGeom>
          <a:solidFill>
            <a:srgbClr val="0070C0"/>
          </a:solidFill>
          <a:ln>
            <a:noFill/>
          </a:ln>
          <a:scene3d>
            <a:camera prst="orthographicFront">
              <a:rot lat="0" lon="0" rev="39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Down Arrow 5"/>
          <p:cNvSpPr/>
          <p:nvPr/>
        </p:nvSpPr>
        <p:spPr>
          <a:xfrm rot="6565477">
            <a:off x="5111772" y="1305211"/>
            <a:ext cx="228600" cy="381000"/>
          </a:xfrm>
          <a:prstGeom prst="downArrow">
            <a:avLst/>
          </a:prstGeom>
          <a:solidFill>
            <a:srgbClr val="FFFF00"/>
          </a:solidFill>
          <a:ln>
            <a:noFill/>
          </a:ln>
          <a:scene3d>
            <a:camera prst="orthographicFront">
              <a:rot lat="0" lon="0" rev="39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Down Arrow 5"/>
          <p:cNvSpPr/>
          <p:nvPr/>
        </p:nvSpPr>
        <p:spPr>
          <a:xfrm rot="12092414">
            <a:off x="7730304" y="2797989"/>
            <a:ext cx="228600" cy="381000"/>
          </a:xfrm>
          <a:prstGeom prst="downArrow">
            <a:avLst/>
          </a:prstGeom>
          <a:solidFill>
            <a:srgbClr val="00B050"/>
          </a:solidFill>
          <a:ln>
            <a:noFill/>
          </a:ln>
          <a:scene3d>
            <a:camera prst="orthographicFront">
              <a:rot lat="0" lon="0" rev="39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Down Arrow 5"/>
          <p:cNvSpPr/>
          <p:nvPr/>
        </p:nvSpPr>
        <p:spPr>
          <a:xfrm rot="1902669">
            <a:off x="1846758" y="1804456"/>
            <a:ext cx="228600" cy="381000"/>
          </a:xfrm>
          <a:prstGeom prst="downArrow">
            <a:avLst/>
          </a:prstGeom>
          <a:solidFill>
            <a:srgbClr val="0070C0"/>
          </a:solidFill>
          <a:ln>
            <a:noFill/>
          </a:ln>
          <a:scene3d>
            <a:camera prst="orthographicFront">
              <a:rot lat="0" lon="0" rev="39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Down Arrow 5"/>
          <p:cNvSpPr/>
          <p:nvPr/>
        </p:nvSpPr>
        <p:spPr>
          <a:xfrm rot="6565477">
            <a:off x="2223702" y="1294546"/>
            <a:ext cx="228600" cy="381000"/>
          </a:xfrm>
          <a:prstGeom prst="downArrow">
            <a:avLst/>
          </a:prstGeom>
          <a:solidFill>
            <a:srgbClr val="FFFF00"/>
          </a:solidFill>
          <a:ln>
            <a:noFill/>
          </a:ln>
          <a:scene3d>
            <a:camera prst="orthographicFront">
              <a:rot lat="0" lon="0" rev="39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Down Arrow 5"/>
          <p:cNvSpPr/>
          <p:nvPr/>
        </p:nvSpPr>
        <p:spPr>
          <a:xfrm rot="1000131">
            <a:off x="3538646" y="1349344"/>
            <a:ext cx="228600" cy="381000"/>
          </a:xfrm>
          <a:prstGeom prst="downArrow">
            <a:avLst/>
          </a:prstGeom>
          <a:solidFill>
            <a:schemeClr val="accent6">
              <a:lumMod val="75000"/>
            </a:schemeClr>
          </a:solidFill>
          <a:ln>
            <a:noFill/>
          </a:ln>
          <a:scene3d>
            <a:camera prst="orthographicFront">
              <a:rot lat="0" lon="0" rev="39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Down Arrow 5"/>
          <p:cNvSpPr/>
          <p:nvPr/>
        </p:nvSpPr>
        <p:spPr>
          <a:xfrm rot="6771733">
            <a:off x="4075515" y="1832130"/>
            <a:ext cx="228600" cy="381000"/>
          </a:xfrm>
          <a:prstGeom prst="downArrow">
            <a:avLst/>
          </a:prstGeom>
          <a:solidFill>
            <a:srgbClr val="7030A0"/>
          </a:solidFill>
          <a:ln>
            <a:noFill/>
          </a:ln>
          <a:scene3d>
            <a:camera prst="orthographicFront">
              <a:rot lat="0" lon="0" rev="39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TextBox 3"/>
          <p:cNvSpPr txBox="1"/>
          <p:nvPr/>
        </p:nvSpPr>
        <p:spPr>
          <a:xfrm>
            <a:off x="36657" y="4255756"/>
            <a:ext cx="8894230" cy="369332"/>
          </a:xfrm>
          <a:prstGeom prst="rect">
            <a:avLst/>
          </a:prstGeom>
          <a:noFill/>
        </p:spPr>
        <p:txBody>
          <a:bodyPr wrap="none" rtlCol="0">
            <a:spAutoFit/>
          </a:bodyPr>
          <a:lstStyle/>
          <a:p>
            <a:r>
              <a:rPr lang="en-AU" dirty="0">
                <a:solidFill>
                  <a:srgbClr val="0070C0"/>
                </a:solidFill>
              </a:rPr>
              <a:t>Fractured medial distal femoral </a:t>
            </a:r>
            <a:r>
              <a:rPr lang="en-AU" dirty="0" err="1">
                <a:solidFill>
                  <a:srgbClr val="0070C0"/>
                </a:solidFill>
              </a:rPr>
              <a:t>physis</a:t>
            </a:r>
            <a:r>
              <a:rPr lang="en-AU" dirty="0">
                <a:solidFill>
                  <a:srgbClr val="0070C0"/>
                </a:solidFill>
              </a:rPr>
              <a:t>, </a:t>
            </a:r>
            <a:r>
              <a:rPr lang="en-AU" dirty="0">
                <a:solidFill>
                  <a:srgbClr val="7030A0"/>
                </a:solidFill>
              </a:rPr>
              <a:t>normal laterally and also normal proximal tibial </a:t>
            </a:r>
            <a:r>
              <a:rPr lang="en-AU" dirty="0" err="1">
                <a:solidFill>
                  <a:srgbClr val="7030A0"/>
                </a:solidFill>
              </a:rPr>
              <a:t>physis</a:t>
            </a:r>
            <a:endParaRPr lang="en-AU" dirty="0">
              <a:solidFill>
                <a:srgbClr val="7030A0"/>
              </a:solidFill>
            </a:endParaRPr>
          </a:p>
        </p:txBody>
      </p:sp>
      <p:sp>
        <p:nvSpPr>
          <p:cNvPr id="21" name="TextBox 20"/>
          <p:cNvSpPr txBox="1"/>
          <p:nvPr/>
        </p:nvSpPr>
        <p:spPr>
          <a:xfrm>
            <a:off x="46167" y="4501224"/>
            <a:ext cx="5719643" cy="369332"/>
          </a:xfrm>
          <a:prstGeom prst="rect">
            <a:avLst/>
          </a:prstGeom>
          <a:noFill/>
        </p:spPr>
        <p:txBody>
          <a:bodyPr wrap="none" rtlCol="0">
            <a:spAutoFit/>
          </a:bodyPr>
          <a:lstStyle/>
          <a:p>
            <a:r>
              <a:rPr lang="en-AU" dirty="0">
                <a:solidFill>
                  <a:srgbClr val="FF0000"/>
                </a:solidFill>
              </a:rPr>
              <a:t>Epiphyseal component of the fracture extending into notch</a:t>
            </a:r>
          </a:p>
        </p:txBody>
      </p:sp>
      <p:sp>
        <p:nvSpPr>
          <p:cNvPr id="22" name="TextBox 21"/>
          <p:cNvSpPr txBox="1"/>
          <p:nvPr/>
        </p:nvSpPr>
        <p:spPr>
          <a:xfrm>
            <a:off x="35496" y="4768148"/>
            <a:ext cx="8928992" cy="369332"/>
          </a:xfrm>
          <a:prstGeom prst="rect">
            <a:avLst/>
          </a:prstGeom>
          <a:noFill/>
        </p:spPr>
        <p:txBody>
          <a:bodyPr wrap="square" rtlCol="0">
            <a:spAutoFit/>
          </a:bodyPr>
          <a:lstStyle/>
          <a:p>
            <a:r>
              <a:rPr lang="en-AU" dirty="0">
                <a:solidFill>
                  <a:srgbClr val="00B050"/>
                </a:solidFill>
              </a:rPr>
              <a:t>Associated ACL tear with discontinuity of the middle of the ACL seen on the sagittal image</a:t>
            </a:r>
          </a:p>
        </p:txBody>
      </p:sp>
      <p:sp>
        <p:nvSpPr>
          <p:cNvPr id="23" name="TextBox 22"/>
          <p:cNvSpPr txBox="1"/>
          <p:nvPr/>
        </p:nvSpPr>
        <p:spPr>
          <a:xfrm>
            <a:off x="27060" y="5059892"/>
            <a:ext cx="9009436" cy="369332"/>
          </a:xfrm>
          <a:prstGeom prst="rect">
            <a:avLst/>
          </a:prstGeom>
          <a:noFill/>
        </p:spPr>
        <p:txBody>
          <a:bodyPr wrap="square" rtlCol="0">
            <a:spAutoFit/>
          </a:bodyPr>
          <a:lstStyle/>
          <a:p>
            <a:r>
              <a:rPr lang="en-AU" dirty="0">
                <a:solidFill>
                  <a:srgbClr val="FFFF00"/>
                </a:solidFill>
              </a:rPr>
              <a:t>Periosteal stripping from medial femoral metaphysis, </a:t>
            </a:r>
            <a:r>
              <a:rPr lang="en-AU" dirty="0">
                <a:solidFill>
                  <a:schemeClr val="accent6">
                    <a:lumMod val="75000"/>
                  </a:schemeClr>
                </a:solidFill>
              </a:rPr>
              <a:t>compared to normal lateral periosteum</a:t>
            </a:r>
          </a:p>
        </p:txBody>
      </p:sp>
      <p:sp>
        <p:nvSpPr>
          <p:cNvPr id="24" name="Down Arrow 5"/>
          <p:cNvSpPr/>
          <p:nvPr/>
        </p:nvSpPr>
        <p:spPr>
          <a:xfrm rot="12663770">
            <a:off x="4478397" y="3458177"/>
            <a:ext cx="228600" cy="381000"/>
          </a:xfrm>
          <a:prstGeom prst="downArrow">
            <a:avLst/>
          </a:prstGeom>
          <a:solidFill>
            <a:srgbClr val="7030A0"/>
          </a:solidFill>
          <a:ln>
            <a:noFill/>
          </a:ln>
          <a:scene3d>
            <a:camera prst="orthographicFront">
              <a:rot lat="0" lon="0" rev="39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822046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575" y="1268760"/>
            <a:ext cx="3606043" cy="3744416"/>
          </a:xfrm>
          <a:prstGeom prst="rect">
            <a:avLst/>
          </a:prstGeom>
        </p:spPr>
      </p:pic>
      <p:sp>
        <p:nvSpPr>
          <p:cNvPr id="7" name="Title 1"/>
          <p:cNvSpPr>
            <a:spLocks noGrp="1"/>
          </p:cNvSpPr>
          <p:nvPr>
            <p:ph type="title"/>
          </p:nvPr>
        </p:nvSpPr>
        <p:spPr>
          <a:xfrm>
            <a:off x="218940" y="-174"/>
            <a:ext cx="8839200" cy="1143000"/>
          </a:xfrm>
        </p:spPr>
        <p:txBody>
          <a:bodyPr>
            <a:noAutofit/>
          </a:bodyPr>
          <a:lstStyle/>
          <a:p>
            <a:r>
              <a:rPr lang="en-AU" sz="3200" dirty="0">
                <a:solidFill>
                  <a:schemeClr val="tx2"/>
                </a:solidFill>
              </a:rPr>
              <a:t>Unstable osteochondritis </a:t>
            </a:r>
            <a:r>
              <a:rPr lang="en-AU" sz="3200" dirty="0" err="1">
                <a:solidFill>
                  <a:schemeClr val="tx2"/>
                </a:solidFill>
              </a:rPr>
              <a:t>dissecans</a:t>
            </a:r>
            <a:r>
              <a:rPr lang="en-AU" sz="3200" dirty="0">
                <a:solidFill>
                  <a:schemeClr val="tx2"/>
                </a:solidFill>
              </a:rPr>
              <a:t>.</a:t>
            </a:r>
            <a:br>
              <a:rPr lang="en-AU" sz="3200" dirty="0">
                <a:solidFill>
                  <a:schemeClr val="tx2"/>
                </a:solidFill>
              </a:rPr>
            </a:br>
            <a:r>
              <a:rPr lang="en-AU" sz="3200" dirty="0">
                <a:solidFill>
                  <a:schemeClr val="tx2"/>
                </a:solidFill>
              </a:rPr>
              <a:t>15yo boy with chronic knee pain.</a:t>
            </a:r>
          </a:p>
        </p:txBody>
      </p:sp>
      <p:sp>
        <p:nvSpPr>
          <p:cNvPr id="12" name="Down Arrow 5"/>
          <p:cNvSpPr/>
          <p:nvPr/>
        </p:nvSpPr>
        <p:spPr>
          <a:xfrm rot="17515463">
            <a:off x="2879546" y="2387470"/>
            <a:ext cx="228600" cy="381000"/>
          </a:xfrm>
          <a:prstGeom prst="downArrow">
            <a:avLst/>
          </a:prstGeom>
          <a:solidFill>
            <a:srgbClr val="FF0000"/>
          </a:solidFill>
          <a:ln>
            <a:noFill/>
          </a:ln>
          <a:scene3d>
            <a:camera prst="orthographicFront">
              <a:rot lat="0" lon="0" rev="39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TextBox 12"/>
          <p:cNvSpPr txBox="1"/>
          <p:nvPr/>
        </p:nvSpPr>
        <p:spPr>
          <a:xfrm>
            <a:off x="4860032" y="1700808"/>
            <a:ext cx="3456384" cy="2308324"/>
          </a:xfrm>
          <a:prstGeom prst="rect">
            <a:avLst/>
          </a:prstGeom>
          <a:noFill/>
        </p:spPr>
        <p:txBody>
          <a:bodyPr wrap="square" rtlCol="0">
            <a:spAutoFit/>
          </a:bodyPr>
          <a:lstStyle/>
          <a:p>
            <a:r>
              <a:rPr lang="en-AU" dirty="0">
                <a:solidFill>
                  <a:srgbClr val="FF0000"/>
                </a:solidFill>
              </a:rPr>
              <a:t>Bright fluid outlines the unstable osteochondral fragment within the trochlea, representing joint fluid tracking through chondral and osseous fissuring. An unstable fragment is at risk of displacing into the joint as an intraarticular body, leaving a defect.</a:t>
            </a:r>
          </a:p>
        </p:txBody>
      </p:sp>
      <p:sp>
        <p:nvSpPr>
          <p:cNvPr id="2" name="TextBox 1"/>
          <p:cNvSpPr txBox="1"/>
          <p:nvPr/>
        </p:nvSpPr>
        <p:spPr>
          <a:xfrm>
            <a:off x="467544" y="5013176"/>
            <a:ext cx="4803816" cy="369332"/>
          </a:xfrm>
          <a:prstGeom prst="rect">
            <a:avLst/>
          </a:prstGeom>
          <a:noFill/>
        </p:spPr>
        <p:txBody>
          <a:bodyPr wrap="none" rtlCol="0">
            <a:spAutoFit/>
          </a:bodyPr>
          <a:lstStyle/>
          <a:p>
            <a:r>
              <a:rPr lang="en-AU" dirty="0">
                <a:solidFill>
                  <a:schemeClr val="bg1"/>
                </a:solidFill>
              </a:rPr>
              <a:t>AXIAL IMAGE THROUGH PATELLOFEMORAL JOINT</a:t>
            </a:r>
          </a:p>
        </p:txBody>
      </p:sp>
    </p:spTree>
    <p:extLst>
      <p:ext uri="{BB962C8B-B14F-4D97-AF65-F5344CB8AC3E}">
        <p14:creationId xmlns:p14="http://schemas.microsoft.com/office/powerpoint/2010/main" val="3372646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268760"/>
            <a:ext cx="3014363" cy="3130031"/>
          </a:xfrm>
          <a:prstGeom prst="rect">
            <a:avLst/>
          </a:prstGeom>
        </p:spPr>
      </p:pic>
      <p:sp>
        <p:nvSpPr>
          <p:cNvPr id="7" name="Title 1"/>
          <p:cNvSpPr>
            <a:spLocks noGrp="1"/>
          </p:cNvSpPr>
          <p:nvPr>
            <p:ph type="title"/>
          </p:nvPr>
        </p:nvSpPr>
        <p:spPr>
          <a:xfrm>
            <a:off x="218940" y="-174"/>
            <a:ext cx="8839200" cy="1143000"/>
          </a:xfrm>
        </p:spPr>
        <p:txBody>
          <a:bodyPr>
            <a:noAutofit/>
          </a:bodyPr>
          <a:lstStyle/>
          <a:p>
            <a:r>
              <a:rPr lang="en-AU" sz="3200" dirty="0">
                <a:solidFill>
                  <a:schemeClr val="tx2"/>
                </a:solidFill>
              </a:rPr>
              <a:t>Unstable osteochondritis </a:t>
            </a:r>
            <a:r>
              <a:rPr lang="en-AU" sz="3200" dirty="0" err="1">
                <a:solidFill>
                  <a:schemeClr val="tx2"/>
                </a:solidFill>
              </a:rPr>
              <a:t>dissecans</a:t>
            </a:r>
            <a:r>
              <a:rPr lang="en-AU" sz="3200" dirty="0">
                <a:solidFill>
                  <a:schemeClr val="tx2"/>
                </a:solidFill>
              </a:rPr>
              <a:t>.</a:t>
            </a:r>
            <a:br>
              <a:rPr lang="en-AU" sz="3200" dirty="0">
                <a:solidFill>
                  <a:schemeClr val="tx2"/>
                </a:solidFill>
              </a:rPr>
            </a:br>
            <a:r>
              <a:rPr lang="en-AU" sz="3200" dirty="0">
                <a:solidFill>
                  <a:schemeClr val="tx2"/>
                </a:solidFill>
              </a:rPr>
              <a:t>15yo boy with chronic knee pain.</a:t>
            </a: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1867" y="1268760"/>
            <a:ext cx="3034309" cy="3133563"/>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36230" y="1268760"/>
            <a:ext cx="2881056" cy="3158212"/>
          </a:xfrm>
          <a:prstGeom prst="rect">
            <a:avLst/>
          </a:prstGeom>
        </p:spPr>
      </p:pic>
      <p:sp>
        <p:nvSpPr>
          <p:cNvPr id="2" name="TextBox 1"/>
          <p:cNvSpPr txBox="1"/>
          <p:nvPr/>
        </p:nvSpPr>
        <p:spPr>
          <a:xfrm>
            <a:off x="1331640" y="4426972"/>
            <a:ext cx="1219200" cy="369332"/>
          </a:xfrm>
          <a:prstGeom prst="rect">
            <a:avLst/>
          </a:prstGeom>
          <a:noFill/>
        </p:spPr>
        <p:txBody>
          <a:bodyPr wrap="square" rtlCol="0">
            <a:spAutoFit/>
          </a:bodyPr>
          <a:lstStyle/>
          <a:p>
            <a:r>
              <a:rPr lang="en-AU" dirty="0">
                <a:solidFill>
                  <a:schemeClr val="bg1"/>
                </a:solidFill>
              </a:rPr>
              <a:t>INITIAL</a:t>
            </a:r>
          </a:p>
        </p:txBody>
      </p:sp>
      <p:sp>
        <p:nvSpPr>
          <p:cNvPr id="9" name="TextBox 8"/>
          <p:cNvSpPr txBox="1"/>
          <p:nvPr/>
        </p:nvSpPr>
        <p:spPr>
          <a:xfrm>
            <a:off x="4139952" y="4426972"/>
            <a:ext cx="1524000" cy="369332"/>
          </a:xfrm>
          <a:prstGeom prst="rect">
            <a:avLst/>
          </a:prstGeom>
          <a:noFill/>
        </p:spPr>
        <p:txBody>
          <a:bodyPr wrap="square" rtlCol="0">
            <a:spAutoFit/>
          </a:bodyPr>
          <a:lstStyle/>
          <a:p>
            <a:r>
              <a:rPr lang="en-AU" dirty="0">
                <a:solidFill>
                  <a:schemeClr val="bg1"/>
                </a:solidFill>
              </a:rPr>
              <a:t>4 MONTHS</a:t>
            </a:r>
          </a:p>
        </p:txBody>
      </p:sp>
      <p:sp>
        <p:nvSpPr>
          <p:cNvPr id="10" name="TextBox 9"/>
          <p:cNvSpPr txBox="1"/>
          <p:nvPr/>
        </p:nvSpPr>
        <p:spPr>
          <a:xfrm>
            <a:off x="7020272" y="4432237"/>
            <a:ext cx="1447800" cy="369332"/>
          </a:xfrm>
          <a:prstGeom prst="rect">
            <a:avLst/>
          </a:prstGeom>
          <a:noFill/>
        </p:spPr>
        <p:txBody>
          <a:bodyPr wrap="square" rtlCol="0">
            <a:spAutoFit/>
          </a:bodyPr>
          <a:lstStyle/>
          <a:p>
            <a:r>
              <a:rPr lang="en-AU" dirty="0">
                <a:solidFill>
                  <a:schemeClr val="bg1"/>
                </a:solidFill>
              </a:rPr>
              <a:t>10 MONTHS</a:t>
            </a:r>
          </a:p>
        </p:txBody>
      </p:sp>
      <p:sp>
        <p:nvSpPr>
          <p:cNvPr id="11" name="TextBox 10"/>
          <p:cNvSpPr txBox="1"/>
          <p:nvPr/>
        </p:nvSpPr>
        <p:spPr>
          <a:xfrm>
            <a:off x="1941240" y="4725144"/>
            <a:ext cx="5486152" cy="646331"/>
          </a:xfrm>
          <a:prstGeom prst="rect">
            <a:avLst/>
          </a:prstGeom>
          <a:noFill/>
        </p:spPr>
        <p:txBody>
          <a:bodyPr wrap="square" rtlCol="0">
            <a:spAutoFit/>
          </a:bodyPr>
          <a:lstStyle/>
          <a:p>
            <a:r>
              <a:rPr lang="en-AU" dirty="0">
                <a:solidFill>
                  <a:schemeClr val="bg1"/>
                </a:solidFill>
              </a:rPr>
              <a:t>Initial scan and follow-up scans after pinning showing healing of the previously unstable fragment.</a:t>
            </a:r>
          </a:p>
        </p:txBody>
      </p:sp>
    </p:spTree>
    <p:extLst>
      <p:ext uri="{BB962C8B-B14F-4D97-AF65-F5344CB8AC3E}">
        <p14:creationId xmlns:p14="http://schemas.microsoft.com/office/powerpoint/2010/main" val="3583528856"/>
      </p:ext>
    </p:extLst>
  </p:cSld>
  <p:clrMapOvr>
    <a:masterClrMapping/>
  </p:clrMapOvr>
</p:sld>
</file>

<file path=ppt/theme/theme1.xml><?xml version="1.0" encoding="utf-8"?>
<a:theme xmlns:a="http://schemas.openxmlformats.org/drawingml/2006/main" name="PRC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PRC template.potx</Template>
  <TotalTime>360</TotalTime>
  <Words>272</Words>
  <Application>Microsoft Macintosh PowerPoint</Application>
  <PresentationFormat>On-screen Show (4:3)</PresentationFormat>
  <Paragraphs>41</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PRC template</vt:lpstr>
      <vt:lpstr>Paediatric Knee MRI </vt:lpstr>
      <vt:lpstr>Indications for GP referred Medicare Rebatable MRI knee studies in children under 16 years of age</vt:lpstr>
      <vt:lpstr>Traumatic &amp; overuse causes of knee pain in children</vt:lpstr>
      <vt:lpstr>Salter Harris III fracture  + ACL tear</vt:lpstr>
      <vt:lpstr>Unstable osteochondritis dissecans. 15yo boy with chronic knee pain.</vt:lpstr>
      <vt:lpstr>Unstable osteochondritis dissecans. 15yo boy with chronic knee pain.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where your title goes</dc:title>
  <dc:creator>sdilena</dc:creator>
  <cp:lastModifiedBy>Garrett Leonard</cp:lastModifiedBy>
  <cp:revision>52</cp:revision>
  <dcterms:created xsi:type="dcterms:W3CDTF">2014-08-14T03:43:03Z</dcterms:created>
  <dcterms:modified xsi:type="dcterms:W3CDTF">2017-04-17T10:18:20Z</dcterms:modified>
</cp:coreProperties>
</file>