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3" r:id="rId3"/>
    <p:sldId id="271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2C78E-A040-45B4-ABB6-A0CA2FB6418B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891ED-8197-45DC-9D59-74C1D98421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74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1A2-A0F4-4D2C-94EA-578D3EF5543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853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1A2-A0F4-4D2C-94EA-578D3EF5543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17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6531-5C12-472D-A3F2-2A751A8A88CE}" type="datetimeFigureOut">
              <a:rPr lang="en-AU" smtClean="0"/>
              <a:t>17/04/17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BBE8F-8663-4CEE-9822-023A6E59DFF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1"/>
                </a:solidFill>
              </a:rPr>
              <a:t>Paediatric</a:t>
            </a:r>
            <a:r>
              <a:rPr lang="en-US" sz="3600" dirty="0" smtClean="0">
                <a:solidFill>
                  <a:schemeClr val="accent1"/>
                </a:solidFill>
              </a:rPr>
              <a:t> Spine MRI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56792"/>
            <a:ext cx="4392488" cy="3744416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751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850106"/>
          </a:xfrm>
        </p:spPr>
        <p:txBody>
          <a:bodyPr>
            <a:no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Indications for GP referred Medicare </a:t>
            </a:r>
            <a:r>
              <a:rPr lang="en-AU" sz="2800" dirty="0" err="1">
                <a:solidFill>
                  <a:schemeClr val="tx2"/>
                </a:solidFill>
              </a:rPr>
              <a:t>Rebatable</a:t>
            </a:r>
            <a:r>
              <a:rPr lang="en-AU" sz="2800" dirty="0">
                <a:solidFill>
                  <a:schemeClr val="tx2"/>
                </a:solidFill>
              </a:rPr>
              <a:t> MRI spine studies in children under 16 years of age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39862"/>
            <a:ext cx="8229600" cy="354532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400" dirty="0">
                <a:solidFill>
                  <a:schemeClr val="bg1"/>
                </a:solidFill>
              </a:rPr>
              <a:t>Following radiographic examination for any or the following: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AU" sz="2400" dirty="0">
                <a:solidFill>
                  <a:schemeClr val="bg1"/>
                </a:solidFill>
              </a:rPr>
              <a:t>significant trauma</a:t>
            </a:r>
          </a:p>
          <a:p>
            <a:r>
              <a:rPr lang="en-AU" sz="2400" dirty="0">
                <a:solidFill>
                  <a:schemeClr val="bg1"/>
                </a:solidFill>
              </a:rPr>
              <a:t>unexplained neck or back pain with associated neurological signs</a:t>
            </a:r>
          </a:p>
          <a:p>
            <a:r>
              <a:rPr lang="en-AU" sz="2400" dirty="0">
                <a:solidFill>
                  <a:schemeClr val="bg1"/>
                </a:solidFill>
              </a:rPr>
              <a:t>unexplained back pain where significant pathology is suspected</a:t>
            </a:r>
          </a:p>
          <a:p>
            <a:endParaRPr lang="en-AU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2400" dirty="0">
                <a:solidFill>
                  <a:schemeClr val="bg1"/>
                </a:solidFill>
              </a:rPr>
              <a:t>Differs from adult rebate criteria:</a:t>
            </a:r>
          </a:p>
          <a:p>
            <a:r>
              <a:rPr lang="en-AU" sz="2400" dirty="0">
                <a:solidFill>
                  <a:schemeClr val="bg1"/>
                </a:solidFill>
              </a:rPr>
              <a:t>No specific spine region. Can investigate lumbar, thoracic or cervical spine (not just cervical).</a:t>
            </a:r>
          </a:p>
          <a:p>
            <a:r>
              <a:rPr lang="en-US" sz="2400" dirty="0">
                <a:solidFill>
                  <a:schemeClr val="bg1"/>
                </a:solidFill>
              </a:rPr>
              <a:t>Can be for back pain without neurological involvement</a:t>
            </a:r>
          </a:p>
        </p:txBody>
      </p:sp>
    </p:spTree>
    <p:extLst>
      <p:ext uri="{BB962C8B-B14F-4D97-AF65-F5344CB8AC3E}">
        <p14:creationId xmlns:p14="http://schemas.microsoft.com/office/powerpoint/2010/main" val="77256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08504" cy="4525963"/>
          </a:xfrm>
        </p:spPr>
        <p:txBody>
          <a:bodyPr>
            <a:normAutofit fontScale="85000" lnSpcReduction="10000"/>
          </a:bodyPr>
          <a:lstStyle/>
          <a:p>
            <a:r>
              <a:rPr lang="en-AU" dirty="0">
                <a:solidFill>
                  <a:schemeClr val="bg1"/>
                </a:solidFill>
              </a:rPr>
              <a:t>Acute fractures and ligament injury</a:t>
            </a:r>
          </a:p>
          <a:p>
            <a:r>
              <a:rPr lang="en-AU" dirty="0">
                <a:solidFill>
                  <a:schemeClr val="bg1"/>
                </a:solidFill>
              </a:rPr>
              <a:t>Pars </a:t>
            </a:r>
            <a:r>
              <a:rPr lang="en-AU" dirty="0" err="1">
                <a:solidFill>
                  <a:schemeClr val="bg1"/>
                </a:solidFill>
              </a:rPr>
              <a:t>interarticularis</a:t>
            </a:r>
            <a:r>
              <a:rPr lang="en-AU" dirty="0">
                <a:solidFill>
                  <a:schemeClr val="bg1"/>
                </a:solidFill>
              </a:rPr>
              <a:t> stress fractures (acute spondylolysis)</a:t>
            </a:r>
          </a:p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	</a:t>
            </a:r>
            <a:r>
              <a:rPr lang="en-AU" sz="2400" dirty="0">
                <a:solidFill>
                  <a:schemeClr val="bg1"/>
                </a:solidFill>
              </a:rPr>
              <a:t>Early detection and management of pars fractures improves chance of union</a:t>
            </a:r>
          </a:p>
          <a:p>
            <a:r>
              <a:rPr lang="en-AU" dirty="0">
                <a:solidFill>
                  <a:schemeClr val="bg1"/>
                </a:solidFill>
              </a:rPr>
              <a:t>Spondylolisthesis</a:t>
            </a:r>
          </a:p>
          <a:p>
            <a:r>
              <a:rPr lang="en-AU" dirty="0" err="1">
                <a:solidFill>
                  <a:schemeClr val="bg1"/>
                </a:solidFill>
              </a:rPr>
              <a:t>Scheuermann’s</a:t>
            </a:r>
            <a:r>
              <a:rPr lang="en-AU" dirty="0">
                <a:solidFill>
                  <a:schemeClr val="bg1"/>
                </a:solidFill>
              </a:rPr>
              <a:t> disease</a:t>
            </a:r>
          </a:p>
          <a:p>
            <a:r>
              <a:rPr lang="en-AU" dirty="0">
                <a:solidFill>
                  <a:schemeClr val="bg1"/>
                </a:solidFill>
              </a:rPr>
              <a:t>Disc protrusions</a:t>
            </a:r>
          </a:p>
          <a:p>
            <a:r>
              <a:rPr lang="en-AU" dirty="0">
                <a:solidFill>
                  <a:schemeClr val="bg1"/>
                </a:solidFill>
              </a:rPr>
              <a:t>Facet </a:t>
            </a:r>
            <a:r>
              <a:rPr lang="en-AU" dirty="0" err="1">
                <a:solidFill>
                  <a:schemeClr val="bg1"/>
                </a:solidFill>
              </a:rPr>
              <a:t>arthropathy</a:t>
            </a:r>
            <a:endParaRPr lang="en-A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2400" dirty="0">
                <a:solidFill>
                  <a:schemeClr val="bg1"/>
                </a:solidFill>
              </a:rPr>
              <a:t>	Disc protrusions and facet </a:t>
            </a:r>
            <a:r>
              <a:rPr lang="en-AU" sz="2400" dirty="0" err="1">
                <a:solidFill>
                  <a:schemeClr val="bg1"/>
                </a:solidFill>
              </a:rPr>
              <a:t>arthropathy</a:t>
            </a:r>
            <a:r>
              <a:rPr lang="en-AU" sz="2400" dirty="0">
                <a:solidFill>
                  <a:schemeClr val="bg1"/>
                </a:solidFill>
              </a:rPr>
              <a:t> comparatively rarer in adolescence but still seen, particularly those very active in sports</a:t>
            </a:r>
          </a:p>
          <a:p>
            <a:r>
              <a:rPr lang="en-AU" dirty="0">
                <a:solidFill>
                  <a:schemeClr val="bg1"/>
                </a:solidFill>
              </a:rPr>
              <a:t>Lumbosacral </a:t>
            </a:r>
            <a:r>
              <a:rPr lang="en-AU" dirty="0" err="1">
                <a:solidFill>
                  <a:schemeClr val="bg1"/>
                </a:solidFill>
              </a:rPr>
              <a:t>pseudoarticulation</a:t>
            </a:r>
            <a:r>
              <a:rPr lang="en-AU" dirty="0">
                <a:solidFill>
                  <a:schemeClr val="bg1"/>
                </a:solidFill>
              </a:rPr>
              <a:t> (</a:t>
            </a:r>
            <a:r>
              <a:rPr lang="en-AU" dirty="0" err="1">
                <a:solidFill>
                  <a:schemeClr val="bg1"/>
                </a:solidFill>
              </a:rPr>
              <a:t>Bertolotti’s</a:t>
            </a:r>
            <a:r>
              <a:rPr lang="en-AU" dirty="0">
                <a:solidFill>
                  <a:schemeClr val="bg1"/>
                </a:solidFill>
              </a:rPr>
              <a:t> syndrome)</a:t>
            </a:r>
          </a:p>
          <a:p>
            <a:pPr marL="0" indent="0">
              <a:buNone/>
            </a:pPr>
            <a:endParaRPr lang="en-AU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850106"/>
          </a:xfrm>
        </p:spPr>
        <p:txBody>
          <a:bodyPr>
            <a:no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Traumatic &amp; overuse causes of spinal pain in children</a:t>
            </a:r>
          </a:p>
        </p:txBody>
      </p:sp>
    </p:spTree>
    <p:extLst>
      <p:ext uri="{BB962C8B-B14F-4D97-AF65-F5344CB8AC3E}">
        <p14:creationId xmlns:p14="http://schemas.microsoft.com/office/powerpoint/2010/main" val="307257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098542"/>
            <a:ext cx="1932440" cy="3983924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5" y="221760"/>
            <a:ext cx="8352928" cy="614952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chemeClr val="tx2"/>
                </a:solidFill>
              </a:rPr>
              <a:t>Acute injury: 4 </a:t>
            </a:r>
            <a:r>
              <a:rPr lang="en-AU" sz="3600" dirty="0" err="1">
                <a:solidFill>
                  <a:schemeClr val="tx2"/>
                </a:solidFill>
              </a:rPr>
              <a:t>yr</a:t>
            </a:r>
            <a:r>
              <a:rPr lang="en-AU" sz="3600" dirty="0">
                <a:solidFill>
                  <a:schemeClr val="tx2"/>
                </a:solidFill>
              </a:rPr>
              <a:t> boy with a fall on his bottom and ongoing pain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744"/>
            <a:ext cx="1806970" cy="39839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86040" y="2932040"/>
            <a:ext cx="1565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NORMAL XRAY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8376" y="1196752"/>
            <a:ext cx="30360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L1 – L4 UNDISPLACED</a:t>
            </a:r>
          </a:p>
          <a:p>
            <a:r>
              <a:rPr lang="en-AU" dirty="0">
                <a:solidFill>
                  <a:schemeClr val="bg1"/>
                </a:solidFill>
              </a:rPr>
              <a:t>FRACTURES</a:t>
            </a:r>
          </a:p>
          <a:p>
            <a:r>
              <a:rPr lang="en-AU" dirty="0">
                <a:solidFill>
                  <a:srgbClr val="FF0000"/>
                </a:solidFill>
              </a:rPr>
              <a:t>Bone marrow oedema (bright)</a:t>
            </a:r>
          </a:p>
          <a:p>
            <a:r>
              <a:rPr lang="en-AU" dirty="0">
                <a:solidFill>
                  <a:srgbClr val="FF0000"/>
                </a:solidFill>
              </a:rPr>
              <a:t>within fractured vertebrae</a:t>
            </a:r>
          </a:p>
          <a:p>
            <a:r>
              <a:rPr lang="en-AU" dirty="0">
                <a:solidFill>
                  <a:srgbClr val="00B050"/>
                </a:solidFill>
              </a:rPr>
              <a:t>Normal adjacent vertebrae</a:t>
            </a:r>
          </a:p>
        </p:txBody>
      </p:sp>
      <p:sp>
        <p:nvSpPr>
          <p:cNvPr id="13" name="Down Arrow 5"/>
          <p:cNvSpPr/>
          <p:nvPr/>
        </p:nvSpPr>
        <p:spPr>
          <a:xfrm rot="17760532">
            <a:off x="4442226" y="2228885"/>
            <a:ext cx="109312" cy="291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Down Arrow 5"/>
          <p:cNvSpPr/>
          <p:nvPr/>
        </p:nvSpPr>
        <p:spPr>
          <a:xfrm rot="17760532">
            <a:off x="4384403" y="2604111"/>
            <a:ext cx="109312" cy="291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Down Arrow 5"/>
          <p:cNvSpPr/>
          <p:nvPr/>
        </p:nvSpPr>
        <p:spPr>
          <a:xfrm rot="17760532">
            <a:off x="4355016" y="2979039"/>
            <a:ext cx="109312" cy="291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Down Arrow 5"/>
          <p:cNvSpPr/>
          <p:nvPr/>
        </p:nvSpPr>
        <p:spPr>
          <a:xfrm rot="17760532">
            <a:off x="4253227" y="3384666"/>
            <a:ext cx="109312" cy="291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Down Arrow 5"/>
          <p:cNvSpPr/>
          <p:nvPr/>
        </p:nvSpPr>
        <p:spPr>
          <a:xfrm rot="17760532">
            <a:off x="4510108" y="1871500"/>
            <a:ext cx="109312" cy="2918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Down Arrow 5"/>
          <p:cNvSpPr/>
          <p:nvPr/>
        </p:nvSpPr>
        <p:spPr>
          <a:xfrm rot="17760532">
            <a:off x="4529199" y="1578973"/>
            <a:ext cx="109312" cy="2918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Down Arrow 5"/>
          <p:cNvSpPr/>
          <p:nvPr/>
        </p:nvSpPr>
        <p:spPr>
          <a:xfrm rot="17760532">
            <a:off x="4597317" y="1249851"/>
            <a:ext cx="109312" cy="2918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Down Arrow 5"/>
          <p:cNvSpPr/>
          <p:nvPr/>
        </p:nvSpPr>
        <p:spPr>
          <a:xfrm rot="17760532">
            <a:off x="4242729" y="3900553"/>
            <a:ext cx="109312" cy="2918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6012160" y="3356992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This study in a 4 year old was performed without general anaesthetic or sedation. The images are diagnostic.</a:t>
            </a:r>
          </a:p>
        </p:txBody>
      </p:sp>
    </p:spTree>
    <p:extLst>
      <p:ext uri="{BB962C8B-B14F-4D97-AF65-F5344CB8AC3E}">
        <p14:creationId xmlns:p14="http://schemas.microsoft.com/office/powerpoint/2010/main" val="180187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865985" cy="1143000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solidFill>
                  <a:schemeClr val="tx2"/>
                </a:solidFill>
              </a:rPr>
              <a:t>Non-acute back pain: 15 </a:t>
            </a:r>
            <a:r>
              <a:rPr lang="en-AU" sz="3600" dirty="0" err="1">
                <a:solidFill>
                  <a:schemeClr val="tx2"/>
                </a:solidFill>
              </a:rPr>
              <a:t>yr</a:t>
            </a:r>
            <a:r>
              <a:rPr lang="en-AU" sz="3600" dirty="0">
                <a:solidFill>
                  <a:schemeClr val="tx2"/>
                </a:solidFill>
              </a:rPr>
              <a:t> old football player with back pain. Suspected pars fracture.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608" y="1287160"/>
            <a:ext cx="2846290" cy="2846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29" y="1287160"/>
            <a:ext cx="2846290" cy="284629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5181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05303" y="4152100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T1 THRIVE, used as a dedicated MRI sequence for cortical fractures. A sequence is a particular component of an MRI scan, of which each scan has several.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4008" y="4149080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Exact same MRI image as left with colours inverted to simulate CT to show the similarity with the cortical bone sequence. Avoids radiation.</a:t>
            </a:r>
          </a:p>
        </p:txBody>
      </p:sp>
      <p:sp>
        <p:nvSpPr>
          <p:cNvPr id="12" name="Down Arrow 5"/>
          <p:cNvSpPr/>
          <p:nvPr/>
        </p:nvSpPr>
        <p:spPr>
          <a:xfrm rot="3387417">
            <a:off x="2573040" y="2185137"/>
            <a:ext cx="109312" cy="291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Down Arrow 5"/>
          <p:cNvSpPr/>
          <p:nvPr/>
        </p:nvSpPr>
        <p:spPr>
          <a:xfrm rot="3387417">
            <a:off x="6011900" y="2257145"/>
            <a:ext cx="109312" cy="291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7236296" y="1988840"/>
            <a:ext cx="19831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0000"/>
                </a:solidFill>
              </a:rPr>
              <a:t>Fracture line appears bright on the T1 THRIVE sequence (unless inverted as on right).</a:t>
            </a:r>
          </a:p>
        </p:txBody>
      </p:sp>
    </p:spTree>
    <p:extLst>
      <p:ext uri="{BB962C8B-B14F-4D97-AF65-F5344CB8AC3E}">
        <p14:creationId xmlns:p14="http://schemas.microsoft.com/office/powerpoint/2010/main" val="4169083294"/>
      </p:ext>
    </p:extLst>
  </p:cSld>
  <p:clrMapOvr>
    <a:masterClrMapping/>
  </p:clrMapOvr>
</p:sld>
</file>

<file path=ppt/theme/theme1.xml><?xml version="1.0" encoding="utf-8"?>
<a:theme xmlns:a="http://schemas.openxmlformats.org/drawingml/2006/main" name="PRC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PRC template.potx</Template>
  <TotalTime>358</TotalTime>
  <Words>250</Words>
  <Application>Microsoft Macintosh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PRC template</vt:lpstr>
      <vt:lpstr>Paediatric Spine MRI</vt:lpstr>
      <vt:lpstr>Indications for GP referred Medicare Rebatable MRI spine studies in children under 16 years of age</vt:lpstr>
      <vt:lpstr>Traumatic &amp; overuse causes of spinal pain in children</vt:lpstr>
      <vt:lpstr>Acute injury: 4 yr boy with a fall on his bottom and ongoing pain</vt:lpstr>
      <vt:lpstr>Non-acute back pain: 15 yr old football player with back pain. Suspected pars fracture.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where your title goes</dc:title>
  <dc:creator>sdilena</dc:creator>
  <cp:lastModifiedBy>Garrett Leonard</cp:lastModifiedBy>
  <cp:revision>53</cp:revision>
  <dcterms:created xsi:type="dcterms:W3CDTF">2014-08-14T03:43:03Z</dcterms:created>
  <dcterms:modified xsi:type="dcterms:W3CDTF">2017-04-17T10:43:57Z</dcterms:modified>
</cp:coreProperties>
</file>