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314" r:id="rId2"/>
    <p:sldId id="315" r:id="rId3"/>
    <p:sldId id="318" r:id="rId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1432" y="-11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236"/>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notesMaster" Target="notesMasters/notesMaster1.xml"/><Relationship Id="rId6" Type="http://schemas.openxmlformats.org/officeDocument/2006/relationships/printerSettings" Target="printerSettings/printerSettings1.bin"/><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35" Type="http://schemas.microsoft.com/office/2015/10/relationships/revisionInfo" Target="revisionInfo.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BE4082-0A55-42C2-9E83-652FB1FE4B1A}" type="datetimeFigureOut">
              <a:rPr lang="en-AU" smtClean="0"/>
              <a:t>12/06/17</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C72B3D-081E-4EAA-A6C9-1F45A2BD8EB6}" type="slidenum">
              <a:rPr lang="en-AU" smtClean="0"/>
              <a:t>‹#›</a:t>
            </a:fld>
            <a:endParaRPr lang="en-AU"/>
          </a:p>
        </p:txBody>
      </p:sp>
    </p:spTree>
    <p:extLst>
      <p:ext uri="{BB962C8B-B14F-4D97-AF65-F5344CB8AC3E}">
        <p14:creationId xmlns:p14="http://schemas.microsoft.com/office/powerpoint/2010/main" val="1509708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DC66B31F-C940-4A89-9B7A-F52AE3D492F3}" type="datetimeFigureOut">
              <a:rPr lang="en-AU" smtClean="0"/>
              <a:t>12/06/17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FDCC382-D935-433B-A0EC-B98A3B29CF1A}" type="slidenum">
              <a:rPr lang="en-AU" smtClean="0"/>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C66B31F-C940-4A89-9B7A-F52AE3D492F3}" type="datetimeFigureOut">
              <a:rPr lang="en-AU" smtClean="0"/>
              <a:t>12/06/17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FDCC382-D935-433B-A0EC-B98A3B29CF1A}"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C66B31F-C940-4A89-9B7A-F52AE3D492F3}" type="datetimeFigureOut">
              <a:rPr lang="en-AU" smtClean="0"/>
              <a:t>12/06/17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FDCC382-D935-433B-A0EC-B98A3B29CF1A}"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C66B31F-C940-4A89-9B7A-F52AE3D492F3}" type="datetimeFigureOut">
              <a:rPr lang="en-AU" smtClean="0"/>
              <a:t>12/06/17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FDCC382-D935-433B-A0EC-B98A3B29CF1A}" type="slidenum">
              <a:rPr lang="en-AU" smtClean="0"/>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66B31F-C940-4A89-9B7A-F52AE3D492F3}" type="datetimeFigureOut">
              <a:rPr lang="en-AU" smtClean="0"/>
              <a:t>12/06/17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FDCC382-D935-433B-A0EC-B98A3B29CF1A}" type="slidenum">
              <a:rPr lang="en-AU" smtClean="0"/>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DC66B31F-C940-4A89-9B7A-F52AE3D492F3}" type="datetimeFigureOut">
              <a:rPr lang="en-AU" smtClean="0"/>
              <a:t>12/06/17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FDCC382-D935-433B-A0EC-B98A3B29CF1A}" type="slidenum">
              <a:rPr lang="en-AU" smtClean="0"/>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DC66B31F-C940-4A89-9B7A-F52AE3D492F3}" type="datetimeFigureOut">
              <a:rPr lang="en-AU" smtClean="0"/>
              <a:t>12/06/17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CFDCC382-D935-433B-A0EC-B98A3B29CF1A}" type="slidenum">
              <a:rPr lang="en-AU" smtClean="0"/>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DC66B31F-C940-4A89-9B7A-F52AE3D492F3}" type="datetimeFigureOut">
              <a:rPr lang="en-AU" smtClean="0"/>
              <a:t>12/06/17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CFDCC382-D935-433B-A0EC-B98A3B29CF1A}" type="slidenum">
              <a:rPr lang="en-AU" smtClean="0"/>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66B31F-C940-4A89-9B7A-F52AE3D492F3}" type="datetimeFigureOut">
              <a:rPr lang="en-AU" smtClean="0"/>
              <a:t>12/06/17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FDCC382-D935-433B-A0EC-B98A3B29CF1A}"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66B31F-C940-4A89-9B7A-F52AE3D492F3}" type="datetimeFigureOut">
              <a:rPr lang="en-AU" smtClean="0"/>
              <a:t>12/06/17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FDCC382-D935-433B-A0EC-B98A3B29CF1A}" type="slidenum">
              <a:rPr lang="en-AU" smtClean="0"/>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66B31F-C940-4A89-9B7A-F52AE3D492F3}" type="datetimeFigureOut">
              <a:rPr lang="en-AU" smtClean="0"/>
              <a:t>12/06/17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FDCC382-D935-433B-A0EC-B98A3B29CF1A}" type="slidenum">
              <a:rPr lang="en-AU" smtClean="0"/>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66B31F-C940-4A89-9B7A-F52AE3D492F3}" type="datetimeFigureOut">
              <a:rPr lang="en-AU" smtClean="0"/>
              <a:t>12/06/17</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DCC382-D935-433B-A0EC-B98A3B29CF1A}" type="slidenum">
              <a:rPr lang="en-AU" smtClean="0"/>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417" y="294354"/>
            <a:ext cx="8229600" cy="778098"/>
          </a:xfrm>
        </p:spPr>
        <p:txBody>
          <a:bodyPr/>
          <a:lstStyle/>
          <a:p>
            <a:pPr algn="l"/>
            <a:r>
              <a:rPr lang="en-AU" dirty="0" err="1">
                <a:solidFill>
                  <a:schemeClr val="bg1"/>
                </a:solidFill>
              </a:rPr>
              <a:t>Parameniscal</a:t>
            </a:r>
            <a:r>
              <a:rPr lang="en-AU" dirty="0">
                <a:solidFill>
                  <a:schemeClr val="bg1"/>
                </a:solidFill>
              </a:rPr>
              <a:t> cyst</a:t>
            </a:r>
          </a:p>
        </p:txBody>
      </p:sp>
      <p:pic>
        <p:nvPicPr>
          <p:cNvPr id="3" name="Picture 2"/>
          <p:cNvPicPr>
            <a:picLocks noChangeAspect="1"/>
          </p:cNvPicPr>
          <p:nvPr/>
        </p:nvPicPr>
        <p:blipFill>
          <a:blip r:embed="rId2"/>
          <a:stretch>
            <a:fillRect/>
          </a:stretch>
        </p:blipFill>
        <p:spPr>
          <a:xfrm>
            <a:off x="-35167" y="1412776"/>
            <a:ext cx="9144000" cy="3872034"/>
          </a:xfrm>
          <a:prstGeom prst="rect">
            <a:avLst/>
          </a:prstGeom>
        </p:spPr>
      </p:pic>
      <p:sp>
        <p:nvSpPr>
          <p:cNvPr id="5" name="TextBox 4"/>
          <p:cNvSpPr txBox="1"/>
          <p:nvPr/>
        </p:nvSpPr>
        <p:spPr>
          <a:xfrm>
            <a:off x="2052557" y="5517232"/>
            <a:ext cx="4968552" cy="646331"/>
          </a:xfrm>
          <a:prstGeom prst="rect">
            <a:avLst/>
          </a:prstGeom>
          <a:noFill/>
        </p:spPr>
        <p:txBody>
          <a:bodyPr wrap="square" rtlCol="0">
            <a:spAutoFit/>
          </a:bodyPr>
          <a:lstStyle/>
          <a:p>
            <a:r>
              <a:rPr lang="en-AU" dirty="0"/>
              <a:t>Large </a:t>
            </a:r>
            <a:r>
              <a:rPr lang="en-AU" dirty="0" err="1"/>
              <a:t>parameniscal</a:t>
            </a:r>
            <a:r>
              <a:rPr lang="en-AU" dirty="0"/>
              <a:t> cyst peripheral to medial meniscus. Coronal and Axial MRIs</a:t>
            </a:r>
          </a:p>
        </p:txBody>
      </p:sp>
    </p:spTree>
    <p:extLst>
      <p:ext uri="{BB962C8B-B14F-4D97-AF65-F5344CB8AC3E}">
        <p14:creationId xmlns:p14="http://schemas.microsoft.com/office/powerpoint/2010/main" val="3604951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417" y="294354"/>
            <a:ext cx="8229600" cy="778098"/>
          </a:xfrm>
        </p:spPr>
        <p:txBody>
          <a:bodyPr/>
          <a:lstStyle/>
          <a:p>
            <a:pPr algn="l"/>
            <a:r>
              <a:rPr lang="en-AU" dirty="0">
                <a:solidFill>
                  <a:schemeClr val="bg1"/>
                </a:solidFill>
              </a:rPr>
              <a:t>Displaced fragment + stress</a:t>
            </a:r>
          </a:p>
        </p:txBody>
      </p:sp>
      <p:sp>
        <p:nvSpPr>
          <p:cNvPr id="5" name="TextBox 4"/>
          <p:cNvSpPr txBox="1"/>
          <p:nvPr/>
        </p:nvSpPr>
        <p:spPr>
          <a:xfrm>
            <a:off x="503040" y="5726844"/>
            <a:ext cx="8640960" cy="646331"/>
          </a:xfrm>
          <a:prstGeom prst="rect">
            <a:avLst/>
          </a:prstGeom>
          <a:noFill/>
        </p:spPr>
        <p:txBody>
          <a:bodyPr wrap="square" rtlCol="0">
            <a:spAutoFit/>
          </a:bodyPr>
          <a:lstStyle/>
          <a:p>
            <a:pPr algn="ctr"/>
            <a:r>
              <a:rPr lang="en-AU" dirty="0"/>
              <a:t>Displaced fragment lying in meniscofemoral recess on sagittal MRI (image on right). Coronal MRI shows related subarticular stress response (left image)</a:t>
            </a:r>
          </a:p>
        </p:txBody>
      </p:sp>
      <p:pic>
        <p:nvPicPr>
          <p:cNvPr id="4" name="Picture 3"/>
          <p:cNvPicPr>
            <a:picLocks noChangeAspect="1"/>
          </p:cNvPicPr>
          <p:nvPr/>
        </p:nvPicPr>
        <p:blipFill>
          <a:blip r:embed="rId2"/>
          <a:stretch>
            <a:fillRect/>
          </a:stretch>
        </p:blipFill>
        <p:spPr>
          <a:xfrm>
            <a:off x="0" y="1131155"/>
            <a:ext cx="9144000" cy="4595689"/>
          </a:xfrm>
          <a:prstGeom prst="rect">
            <a:avLst/>
          </a:prstGeom>
        </p:spPr>
      </p:pic>
    </p:spTree>
    <p:extLst>
      <p:ext uri="{BB962C8B-B14F-4D97-AF65-F5344CB8AC3E}">
        <p14:creationId xmlns:p14="http://schemas.microsoft.com/office/powerpoint/2010/main" val="1029726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417" y="294354"/>
            <a:ext cx="8229600" cy="778098"/>
          </a:xfrm>
        </p:spPr>
        <p:txBody>
          <a:bodyPr/>
          <a:lstStyle/>
          <a:p>
            <a:pPr algn="l"/>
            <a:r>
              <a:rPr lang="en-AU" dirty="0">
                <a:solidFill>
                  <a:schemeClr val="bg1"/>
                </a:solidFill>
              </a:rPr>
              <a:t>Subchondral insufficiency #</a:t>
            </a:r>
          </a:p>
        </p:txBody>
      </p:sp>
      <p:sp>
        <p:nvSpPr>
          <p:cNvPr id="5" name="TextBox 4"/>
          <p:cNvSpPr txBox="1"/>
          <p:nvPr/>
        </p:nvSpPr>
        <p:spPr>
          <a:xfrm>
            <a:off x="323528" y="4966794"/>
            <a:ext cx="8640960" cy="923330"/>
          </a:xfrm>
          <a:prstGeom prst="rect">
            <a:avLst/>
          </a:prstGeom>
          <a:noFill/>
        </p:spPr>
        <p:txBody>
          <a:bodyPr wrap="square" rtlCol="0">
            <a:spAutoFit/>
          </a:bodyPr>
          <a:lstStyle/>
          <a:p>
            <a:pPr algn="ctr"/>
            <a:r>
              <a:rPr lang="en-AU" dirty="0"/>
              <a:t>Coronal image on left shows displaced meniscal fragment. Central and left coronal images show subchondral low signal insufficiency fracture of medial femoral condyle. Note surrounding bone marrow oedema of the central image (very painful!)</a:t>
            </a:r>
          </a:p>
        </p:txBody>
      </p:sp>
      <p:pic>
        <p:nvPicPr>
          <p:cNvPr id="3" name="Picture 2"/>
          <p:cNvPicPr>
            <a:picLocks noChangeAspect="1"/>
          </p:cNvPicPr>
          <p:nvPr/>
        </p:nvPicPr>
        <p:blipFill>
          <a:blip r:embed="rId2"/>
          <a:stretch>
            <a:fillRect/>
          </a:stretch>
        </p:blipFill>
        <p:spPr>
          <a:xfrm>
            <a:off x="13233" y="1340768"/>
            <a:ext cx="9144000" cy="3368842"/>
          </a:xfrm>
          <a:prstGeom prst="rect">
            <a:avLst/>
          </a:prstGeom>
        </p:spPr>
      </p:pic>
    </p:spTree>
    <p:extLst>
      <p:ext uri="{BB962C8B-B14F-4D97-AF65-F5344CB8AC3E}">
        <p14:creationId xmlns:p14="http://schemas.microsoft.com/office/powerpoint/2010/main" val="557152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9789</TotalTime>
  <Words>86</Words>
  <Application>Microsoft Macintosh PowerPoint</Application>
  <PresentationFormat>On-screen Show (4:3)</PresentationFormat>
  <Paragraphs>6</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Parameniscal cyst</vt:lpstr>
      <vt:lpstr>Displaced fragment + stress</vt:lpstr>
      <vt:lpstr>Subchondral insufficiency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where title goes</dc:title>
  <dc:creator>sdilena</dc:creator>
  <cp:lastModifiedBy>Garrett Leonard</cp:lastModifiedBy>
  <cp:revision>88</cp:revision>
  <dcterms:created xsi:type="dcterms:W3CDTF">2014-08-14T03:44:32Z</dcterms:created>
  <dcterms:modified xsi:type="dcterms:W3CDTF">2017-06-12T13:32:00Z</dcterms:modified>
</cp:coreProperties>
</file>